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76"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58CFD4-7A76-4EF3-BDD9-BB08E254156F}" type="datetimeFigureOut">
              <a:rPr lang="en-US" smtClean="0"/>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323078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8CFD4-7A76-4EF3-BDD9-BB08E254156F}" type="datetimeFigureOut">
              <a:rPr lang="en-US" smtClean="0"/>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333402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8CFD4-7A76-4EF3-BDD9-BB08E254156F}" type="datetimeFigureOut">
              <a:rPr lang="en-US" smtClean="0"/>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35198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8CFD4-7A76-4EF3-BDD9-BB08E254156F}" type="datetimeFigureOut">
              <a:rPr lang="en-US" smtClean="0"/>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152508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8CFD4-7A76-4EF3-BDD9-BB08E254156F}" type="datetimeFigureOut">
              <a:rPr lang="en-US" smtClean="0"/>
              <a:t>6/21/2012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9222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58CFD4-7A76-4EF3-BDD9-BB08E254156F}" type="datetimeFigureOut">
              <a:rPr lang="en-US" smtClean="0"/>
              <a:t>6/21/2012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331966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58CFD4-7A76-4EF3-BDD9-BB08E254156F}" type="datetimeFigureOut">
              <a:rPr lang="en-US" smtClean="0"/>
              <a:t>6/21/2012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74194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58CFD4-7A76-4EF3-BDD9-BB08E254156F}" type="datetimeFigureOut">
              <a:rPr lang="en-US" smtClean="0"/>
              <a:t>6/21/2012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71085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8CFD4-7A76-4EF3-BDD9-BB08E254156F}" type="datetimeFigureOut">
              <a:rPr lang="en-US" smtClean="0"/>
              <a:t>6/21/2012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115096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8CFD4-7A76-4EF3-BDD9-BB08E254156F}" type="datetimeFigureOut">
              <a:rPr lang="en-US" smtClean="0"/>
              <a:t>6/21/2012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2304460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8CFD4-7A76-4EF3-BDD9-BB08E254156F}" type="datetimeFigureOut">
              <a:rPr lang="en-US" smtClean="0"/>
              <a:t>6/21/2012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EF516-A965-465C-ADAA-C88AC0731951}" type="slidenum">
              <a:rPr lang="en-US" smtClean="0"/>
              <a:t>‹#›</a:t>
            </a:fld>
            <a:endParaRPr lang="en-US"/>
          </a:p>
        </p:txBody>
      </p:sp>
    </p:spTree>
    <p:extLst>
      <p:ext uri="{BB962C8B-B14F-4D97-AF65-F5344CB8AC3E}">
        <p14:creationId xmlns:p14="http://schemas.microsoft.com/office/powerpoint/2010/main" val="405800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8CFD4-7A76-4EF3-BDD9-BB08E254156F}" type="datetimeFigureOut">
              <a:rPr lang="en-US" smtClean="0"/>
              <a:t>6/21/2012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F516-A965-465C-ADAA-C88AC0731951}" type="slidenum">
              <a:rPr lang="en-US" smtClean="0"/>
              <a:t>‹#›</a:t>
            </a:fld>
            <a:endParaRPr lang="en-US"/>
          </a:p>
        </p:txBody>
      </p:sp>
    </p:spTree>
    <p:extLst>
      <p:ext uri="{BB962C8B-B14F-4D97-AF65-F5344CB8AC3E}">
        <p14:creationId xmlns:p14="http://schemas.microsoft.com/office/powerpoint/2010/main" val="2602187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990600"/>
            <a:ext cx="6400800" cy="5029200"/>
          </a:xfrm>
        </p:spPr>
        <p:txBody>
          <a:bodyPr>
            <a:normAutofit fontScale="70000" lnSpcReduction="20000"/>
          </a:bodyPr>
          <a:lstStyle/>
          <a:p>
            <a:pPr algn="l"/>
            <a:r>
              <a:rPr lang="en-US" dirty="0" smtClean="0">
                <a:solidFill>
                  <a:schemeClr val="tx1"/>
                </a:solidFill>
              </a:rPr>
              <a:t>1. Jack </a:t>
            </a:r>
            <a:r>
              <a:rPr lang="en-US" dirty="0">
                <a:solidFill>
                  <a:schemeClr val="tx1"/>
                </a:solidFill>
              </a:rPr>
              <a:t>had taken his girlfriend Jenny on a long drive. While driving on the highway, he suddenly had a severe headache and lost control of the car. They got hit by a passing car. The doctor had earlier warned Jack that he has a brain tumor, due to which he will suffer occasional pains. Jenny sued Jack for negligence. Will she succeed? </a:t>
            </a:r>
            <a:endParaRPr lang="en-US" dirty="0" smtClean="0">
              <a:solidFill>
                <a:schemeClr val="tx1"/>
              </a:solidFill>
            </a:endParaRPr>
          </a:p>
          <a:p>
            <a:pPr algn="l"/>
            <a:r>
              <a:rPr lang="en-US" dirty="0">
                <a:solidFill>
                  <a:schemeClr val="tx1"/>
                </a:solidFill>
              </a:rPr>
              <a:t/>
            </a:r>
            <a:br>
              <a:rPr lang="en-US" dirty="0">
                <a:solidFill>
                  <a:schemeClr val="tx1"/>
                </a:solidFill>
              </a:rPr>
            </a:br>
            <a:r>
              <a:rPr lang="en-US" dirty="0">
                <a:solidFill>
                  <a:schemeClr val="tx1"/>
                </a:solidFill>
              </a:rPr>
              <a:t>A. Yes, because Jack could reasonably foresee that he could have severe pain any time and may cause an accident.</a:t>
            </a:r>
            <a:br>
              <a:rPr lang="en-US" dirty="0">
                <a:solidFill>
                  <a:schemeClr val="tx1"/>
                </a:solidFill>
              </a:rPr>
            </a:br>
            <a:r>
              <a:rPr lang="en-US" dirty="0">
                <a:solidFill>
                  <a:schemeClr val="tx1"/>
                </a:solidFill>
              </a:rPr>
              <a:t>B. No, because Jack never knew he was going to have that pain and cause an accident.</a:t>
            </a:r>
            <a:br>
              <a:rPr lang="en-US" dirty="0">
                <a:solidFill>
                  <a:schemeClr val="tx1"/>
                </a:solidFill>
              </a:rPr>
            </a:br>
            <a:r>
              <a:rPr lang="en-US" dirty="0">
                <a:solidFill>
                  <a:schemeClr val="tx1"/>
                </a:solidFill>
              </a:rPr>
              <a:t>C. Yes, because Jack caused the accident.</a:t>
            </a:r>
            <a:br>
              <a:rPr lang="en-US" dirty="0">
                <a:solidFill>
                  <a:schemeClr val="tx1"/>
                </a:solidFill>
              </a:rPr>
            </a:br>
            <a:r>
              <a:rPr lang="en-US" dirty="0">
                <a:solidFill>
                  <a:schemeClr val="tx1"/>
                </a:solidFill>
              </a:rPr>
              <a:t>D. No, because she should have sued the driver of the passing car which hit them.</a:t>
            </a:r>
          </a:p>
          <a:p>
            <a:pPr algn="l"/>
            <a:endParaRPr lang="en-US" dirty="0"/>
          </a:p>
        </p:txBody>
      </p:sp>
    </p:spTree>
    <p:extLst>
      <p:ext uri="{BB962C8B-B14F-4D97-AF65-F5344CB8AC3E}">
        <p14:creationId xmlns:p14="http://schemas.microsoft.com/office/powerpoint/2010/main" val="1577148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marL="0" indent="0">
              <a:buNone/>
            </a:pPr>
            <a:r>
              <a:rPr lang="en-US" dirty="0" smtClean="0"/>
              <a:t>2.  State </a:t>
            </a:r>
            <a:r>
              <a:rPr lang="en-US" dirty="0"/>
              <a:t>X has a "Sunday Closing Law" making it a crime to operate a retail business on Sundays. The law's legislative history reveals that it was enacted to promote respect for the Sabbath by all the people of the state, and thus to promote public decency and morality. One Sunday, Judy Smith slips on a puddle of spilled soft drink at Joe's Hamburger joint (which is operating in violation of the statute), and suffers an injury to her spine. The soft drink would not have been spilled if the store had not been open on Sunday. Judy sues Joe in negligence. One part of her complaint relies on the doctrine of negligence per se. Under the doctrine of negligence per se: </a:t>
            </a:r>
            <a:endParaRPr lang="en-US" dirty="0" smtClean="0"/>
          </a:p>
          <a:p>
            <a:pPr marL="0" indent="0">
              <a:buNone/>
            </a:pPr>
            <a:r>
              <a:rPr lang="en-US" dirty="0"/>
              <a:t/>
            </a:r>
            <a:br>
              <a:rPr lang="en-US" dirty="0"/>
            </a:br>
            <a:r>
              <a:rPr lang="en-US" dirty="0"/>
              <a:t>A. Judy will recover because the spilled drink posed a reasonably foreseeable risk of harm, and Joe failed to eliminate that risk.</a:t>
            </a:r>
            <a:br>
              <a:rPr lang="en-US" dirty="0"/>
            </a:br>
            <a:r>
              <a:rPr lang="en-US" dirty="0"/>
              <a:t>B. Judy will recover because Joe violated the Sunday Closing Law.</a:t>
            </a:r>
            <a:br>
              <a:rPr lang="en-US" dirty="0"/>
            </a:br>
            <a:r>
              <a:rPr lang="en-US" dirty="0"/>
              <a:t>C. Judy will not recover because she was not within the class of persons intended to be protected by the statute.</a:t>
            </a:r>
            <a:br>
              <a:rPr lang="en-US" dirty="0"/>
            </a:br>
            <a:r>
              <a:rPr lang="en-US" dirty="0"/>
              <a:t>D. Judy will not recover because she did not suffer harm of a sort that the statute was intended to protect against.</a:t>
            </a:r>
          </a:p>
          <a:p>
            <a:endParaRPr lang="en-US" dirty="0"/>
          </a:p>
        </p:txBody>
      </p:sp>
    </p:spTree>
    <p:extLst>
      <p:ext uri="{BB962C8B-B14F-4D97-AF65-F5344CB8AC3E}">
        <p14:creationId xmlns:p14="http://schemas.microsoft.com/office/powerpoint/2010/main" val="4289031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dirty="0"/>
              <a:t> </a:t>
            </a:r>
            <a:r>
              <a:rPr lang="en-US" dirty="0" smtClean="0"/>
              <a:t>3. Negligence </a:t>
            </a:r>
            <a:r>
              <a:rPr lang="en-US" dirty="0"/>
              <a:t>"per se" is a legal rule that established a defendant's negligence when: </a:t>
            </a:r>
            <a:br>
              <a:rPr lang="en-US" dirty="0"/>
            </a:br>
            <a:endParaRPr lang="en-US" dirty="0" smtClean="0"/>
          </a:p>
          <a:p>
            <a:pPr marL="0" indent="0">
              <a:buNone/>
            </a:pPr>
            <a:r>
              <a:rPr lang="en-US" dirty="0" smtClean="0"/>
              <a:t>A</a:t>
            </a:r>
            <a:r>
              <a:rPr lang="en-US" dirty="0"/>
              <a:t>. a statute that was intended to protect persons like the plaintiff has been violated.</a:t>
            </a:r>
            <a:br>
              <a:rPr lang="en-US" dirty="0"/>
            </a:br>
            <a:r>
              <a:rPr lang="en-US" dirty="0"/>
              <a:t>B. the defendant intended to harm the plaintiff.</a:t>
            </a:r>
            <a:br>
              <a:rPr lang="en-US" dirty="0"/>
            </a:br>
            <a:r>
              <a:rPr lang="en-US" dirty="0"/>
              <a:t>C. the plaintiff intended to harm the defendant.</a:t>
            </a:r>
            <a:br>
              <a:rPr lang="en-US" dirty="0"/>
            </a:br>
            <a:r>
              <a:rPr lang="en-US" dirty="0"/>
              <a:t>D. both the defendant and the plaintiff intended to harm each other.</a:t>
            </a:r>
          </a:p>
          <a:p>
            <a:endParaRPr lang="en-US" dirty="0"/>
          </a:p>
        </p:txBody>
      </p:sp>
    </p:spTree>
    <p:extLst>
      <p:ext uri="{BB962C8B-B14F-4D97-AF65-F5344CB8AC3E}">
        <p14:creationId xmlns:p14="http://schemas.microsoft.com/office/powerpoint/2010/main" val="2736733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marL="0" indent="0">
              <a:buNone/>
            </a:pPr>
            <a:r>
              <a:rPr lang="en-US" dirty="0" smtClean="0"/>
              <a:t>4. Catherine </a:t>
            </a:r>
            <a:r>
              <a:rPr lang="en-US" dirty="0"/>
              <a:t>decided to have lunch at Heathcliff's, one of the most popular restaurants in town. She ordered for soup before her main course as usual. The soup served to Catherine contained a maggot floating about in it. Fortunately, she noticed this before she ate the soup. She sued Heathcliff's for negligence. The most likely result will be: </a:t>
            </a:r>
            <a:br>
              <a:rPr lang="en-US" dirty="0"/>
            </a:br>
            <a:endParaRPr lang="en-US" dirty="0" smtClean="0"/>
          </a:p>
          <a:p>
            <a:pPr marL="0" indent="0">
              <a:buNone/>
            </a:pPr>
            <a:r>
              <a:rPr lang="en-US" dirty="0" smtClean="0"/>
              <a:t>A</a:t>
            </a:r>
            <a:r>
              <a:rPr lang="en-US" dirty="0"/>
              <a:t>. Catherine will not win since she did not sustain any damages.</a:t>
            </a:r>
            <a:br>
              <a:rPr lang="en-US" dirty="0"/>
            </a:br>
            <a:r>
              <a:rPr lang="en-US" dirty="0"/>
              <a:t>B. Catherine will not win, as bones in clam chowder are foreseeable.</a:t>
            </a:r>
            <a:br>
              <a:rPr lang="en-US" dirty="0"/>
            </a:br>
            <a:r>
              <a:rPr lang="en-US" dirty="0"/>
              <a:t>C. Catherine will win if she proves that it is possible to prevent the maggot from being in the soup.</a:t>
            </a:r>
            <a:br>
              <a:rPr lang="en-US" dirty="0"/>
            </a:br>
            <a:r>
              <a:rPr lang="en-US" dirty="0"/>
              <a:t>D. Catherine will win because the restaurant failed to use due care.</a:t>
            </a:r>
          </a:p>
          <a:p>
            <a:endParaRPr lang="en-US" dirty="0"/>
          </a:p>
        </p:txBody>
      </p:sp>
    </p:spTree>
    <p:extLst>
      <p:ext uri="{BB962C8B-B14F-4D97-AF65-F5344CB8AC3E}">
        <p14:creationId xmlns:p14="http://schemas.microsoft.com/office/powerpoint/2010/main" val="1429546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5. A </a:t>
            </a:r>
            <a:r>
              <a:rPr lang="en-US" dirty="0"/>
              <a:t>defendant who is negligent is not liable for the unlikely or unforeseeable harm that results. This rule is called: </a:t>
            </a:r>
            <a:br>
              <a:rPr lang="en-US" dirty="0"/>
            </a:br>
            <a:r>
              <a:rPr lang="en-US" dirty="0"/>
              <a:t>A. the proximate cause.</a:t>
            </a:r>
            <a:br>
              <a:rPr lang="en-US" dirty="0"/>
            </a:br>
            <a:r>
              <a:rPr lang="en-US" dirty="0"/>
              <a:t>B. the distal cause.</a:t>
            </a:r>
            <a:br>
              <a:rPr lang="en-US" dirty="0"/>
            </a:br>
            <a:r>
              <a:rPr lang="en-US" dirty="0"/>
              <a:t>C. the just cause.</a:t>
            </a:r>
            <a:br>
              <a:rPr lang="en-US" dirty="0"/>
            </a:br>
            <a:r>
              <a:rPr lang="en-US" dirty="0"/>
              <a:t>D. the "causation in fact", also known as the "but for" rule.</a:t>
            </a:r>
          </a:p>
          <a:p>
            <a:endParaRPr lang="en-US" dirty="0"/>
          </a:p>
        </p:txBody>
      </p:sp>
    </p:spTree>
    <p:extLst>
      <p:ext uri="{BB962C8B-B14F-4D97-AF65-F5344CB8AC3E}">
        <p14:creationId xmlns:p14="http://schemas.microsoft.com/office/powerpoint/2010/main" val="1636203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6.</a:t>
            </a:r>
            <a:r>
              <a:rPr lang="en-US" dirty="0"/>
              <a:t> The owner of a theatre negligently failed to install the requisite number of emergency exit. During the show of Shakespeare's Macbeth, one of the intoxicated viewers got carried away and burned himself. The entire hall was ablaze. There was only one emergency exit. Thus many people were killed in the stampede. Will the theatre owner be liable for negligence? </a:t>
            </a:r>
            <a:br>
              <a:rPr lang="en-US" dirty="0"/>
            </a:br>
            <a:endParaRPr lang="en-US" dirty="0" smtClean="0"/>
          </a:p>
          <a:p>
            <a:pPr marL="0" indent="0">
              <a:buNone/>
            </a:pPr>
            <a:r>
              <a:rPr lang="en-US" dirty="0" smtClean="0"/>
              <a:t>A</a:t>
            </a:r>
            <a:r>
              <a:rPr lang="en-US" dirty="0"/>
              <a:t>. No, because the intervening cause of an intoxicated viewer burning himself absolves the theatre owner's liability.</a:t>
            </a:r>
            <a:br>
              <a:rPr lang="en-US" dirty="0"/>
            </a:br>
            <a:r>
              <a:rPr lang="en-US" dirty="0"/>
              <a:t>B. No, because the viewer's reaction was completely unforeseeable by any reasonable man of ordinary prudence.</a:t>
            </a:r>
            <a:br>
              <a:rPr lang="en-US" dirty="0"/>
            </a:br>
            <a:r>
              <a:rPr lang="en-US" dirty="0"/>
              <a:t>C. Yes, because the harm was foreseeable and the owner cannot escape his liability.</a:t>
            </a:r>
            <a:br>
              <a:rPr lang="en-US" dirty="0"/>
            </a:br>
            <a:r>
              <a:rPr lang="en-US" dirty="0"/>
              <a:t>D. Yes, because though the harm was unforeseeable, the owner still cannot escape his breach of duty.</a:t>
            </a:r>
          </a:p>
        </p:txBody>
      </p:sp>
    </p:spTree>
    <p:extLst>
      <p:ext uri="{BB962C8B-B14F-4D97-AF65-F5344CB8AC3E}">
        <p14:creationId xmlns:p14="http://schemas.microsoft.com/office/powerpoint/2010/main" val="2439114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dirty="0" smtClean="0"/>
              <a:t>7. </a:t>
            </a:r>
            <a:r>
              <a:rPr lang="en-US" dirty="0"/>
              <a:t> P sues D in negligence. At the trial, it is determined that P's negligence was 40% responsible for P's injury, and D's negligence was 60% responsible. P's losses total $10,000. Under a pure comparative negligence system, P will recover: </a:t>
            </a:r>
            <a:br>
              <a:rPr lang="en-US" dirty="0"/>
            </a:br>
            <a:r>
              <a:rPr lang="en-US" dirty="0"/>
              <a:t>A. nothing.</a:t>
            </a:r>
            <a:br>
              <a:rPr lang="en-US" dirty="0"/>
            </a:br>
            <a:r>
              <a:rPr lang="en-US" dirty="0"/>
              <a:t>B. $4000.</a:t>
            </a:r>
            <a:br>
              <a:rPr lang="en-US" dirty="0"/>
            </a:br>
            <a:r>
              <a:rPr lang="en-US" dirty="0"/>
              <a:t>C. $6000.</a:t>
            </a:r>
            <a:br>
              <a:rPr lang="en-US" dirty="0"/>
            </a:br>
            <a:r>
              <a:rPr lang="en-US" dirty="0"/>
              <a:t>D. $10,000.</a:t>
            </a:r>
          </a:p>
          <a:p>
            <a:endParaRPr lang="en-US" dirty="0"/>
          </a:p>
        </p:txBody>
      </p:sp>
    </p:spTree>
    <p:extLst>
      <p:ext uri="{BB962C8B-B14F-4D97-AF65-F5344CB8AC3E}">
        <p14:creationId xmlns:p14="http://schemas.microsoft.com/office/powerpoint/2010/main" val="3590476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8. A </a:t>
            </a:r>
            <a:r>
              <a:rPr lang="en-US" dirty="0"/>
              <a:t>legal theory that imposes liability even if the defendant acts with all reasonable care and caution is called: </a:t>
            </a:r>
            <a:br>
              <a:rPr lang="en-US" dirty="0"/>
            </a:br>
            <a:r>
              <a:rPr lang="en-US" dirty="0"/>
              <a:t>A. assumption of risk.</a:t>
            </a:r>
            <a:br>
              <a:rPr lang="en-US" dirty="0"/>
            </a:br>
            <a:r>
              <a:rPr lang="en-US" dirty="0"/>
              <a:t>B. strict liability.</a:t>
            </a:r>
            <a:br>
              <a:rPr lang="en-US" dirty="0"/>
            </a:br>
            <a:r>
              <a:rPr lang="en-US" dirty="0"/>
              <a:t>C. superseding event.</a:t>
            </a:r>
            <a:br>
              <a:rPr lang="en-US" dirty="0"/>
            </a:br>
            <a:r>
              <a:rPr lang="en-US" dirty="0"/>
              <a:t>D. contributory negligence.</a:t>
            </a:r>
          </a:p>
          <a:p>
            <a:endParaRPr lang="en-US" dirty="0"/>
          </a:p>
        </p:txBody>
      </p:sp>
    </p:spTree>
    <p:extLst>
      <p:ext uri="{BB962C8B-B14F-4D97-AF65-F5344CB8AC3E}">
        <p14:creationId xmlns:p14="http://schemas.microsoft.com/office/powerpoint/2010/main" val="2630202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191</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VLF</dc:creator>
  <cp:lastModifiedBy>VLF</cp:lastModifiedBy>
  <cp:revision>1</cp:revision>
  <dcterms:created xsi:type="dcterms:W3CDTF">2012-06-21T12:37:10Z</dcterms:created>
  <dcterms:modified xsi:type="dcterms:W3CDTF">2012-06-21T12:43:33Z</dcterms:modified>
</cp:coreProperties>
</file>